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5" r:id="rId3"/>
    <p:sldId id="294" r:id="rId4"/>
    <p:sldId id="272" r:id="rId5"/>
    <p:sldId id="295" r:id="rId6"/>
    <p:sldId id="290" r:id="rId7"/>
    <p:sldId id="291" r:id="rId8"/>
    <p:sldId id="257" r:id="rId9"/>
    <p:sldId id="280" r:id="rId10"/>
    <p:sldId id="281" r:id="rId11"/>
    <p:sldId id="282" r:id="rId12"/>
    <p:sldId id="283" r:id="rId13"/>
    <p:sldId id="284" r:id="rId14"/>
    <p:sldId id="285" r:id="rId15"/>
    <p:sldId id="279" r:id="rId16"/>
    <p:sldId id="273" r:id="rId17"/>
    <p:sldId id="296" r:id="rId18"/>
    <p:sldId id="286" r:id="rId19"/>
    <p:sldId id="297" r:id="rId20"/>
    <p:sldId id="274" r:id="rId21"/>
    <p:sldId id="287" r:id="rId22"/>
    <p:sldId id="288" r:id="rId23"/>
    <p:sldId id="278" r:id="rId24"/>
    <p:sldId id="260" r:id="rId25"/>
    <p:sldId id="293" r:id="rId26"/>
    <p:sldId id="292" r:id="rId27"/>
    <p:sldId id="266" r:id="rId28"/>
    <p:sldId id="267" r:id="rId29"/>
    <p:sldId id="268" r:id="rId30"/>
    <p:sldId id="261" r:id="rId31"/>
    <p:sldId id="263" r:id="rId32"/>
    <p:sldId id="264" r:id="rId33"/>
    <p:sldId id="269" r:id="rId34"/>
    <p:sldId id="270" r:id="rId35"/>
    <p:sldId id="271" r:id="rId36"/>
    <p:sldId id="298" r:id="rId37"/>
    <p:sldId id="289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66CCFF"/>
    <a:srgbClr val="00FFFF"/>
    <a:srgbClr val="FF00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5865" autoAdjust="0"/>
  </p:normalViewPr>
  <p:slideViewPr>
    <p:cSldViewPr snapToGrid="0">
      <p:cViewPr varScale="1">
        <p:scale>
          <a:sx n="99" d="100"/>
          <a:sy n="99" d="100"/>
        </p:scale>
        <p:origin x="264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AFCF4-57BA-4D89-821B-47A40AC10575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FB887-3495-4413-B48B-5304B70A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2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2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2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4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mapping</a:t>
            </a:r>
            <a:r>
              <a:rPr lang="en-US" baseline="0" dirty="0" smtClean="0"/>
              <a:t> the full set of arcs to edges?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5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0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19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7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FB887-3495-4413-B48B-5304B70A1C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4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5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0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5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1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8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9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C9F5-01A5-45E1-929F-31FE865D71E0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4C93F-FE32-46DF-AD7B-9BBB1333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7" y="1808163"/>
            <a:ext cx="11046279" cy="95953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Sentiment Time Series Demo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8008" y="3420835"/>
            <a:ext cx="486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tx2"/>
                </a:solidFill>
              </a:rPr>
              <a:t>Fanchao</a:t>
            </a:r>
            <a:r>
              <a:rPr lang="en-US" sz="3200" b="1" dirty="0" smtClean="0">
                <a:solidFill>
                  <a:schemeClr val="tx2"/>
                </a:solidFill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</a:rPr>
              <a:t>Meng</a:t>
            </a:r>
            <a:r>
              <a:rPr lang="en-US" sz="3200" b="1" dirty="0">
                <a:solidFill>
                  <a:schemeClr val="tx2"/>
                </a:solidFill>
              </a:rPr>
              <a:t>, Mark </a:t>
            </a:r>
            <a:r>
              <a:rPr lang="en-US" sz="3200" b="1" dirty="0" smtClean="0">
                <a:solidFill>
                  <a:schemeClr val="tx2"/>
                </a:solidFill>
              </a:rPr>
              <a:t>Orr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6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91" y="1832321"/>
            <a:ext cx="9248217" cy="4337946"/>
          </a:xfrm>
        </p:spPr>
      </p:pic>
      <p:sp>
        <p:nvSpPr>
          <p:cNvPr id="3" name="TextBox 2"/>
          <p:cNvSpPr txBox="1"/>
          <p:nvPr/>
        </p:nvSpPr>
        <p:spPr>
          <a:xfrm>
            <a:off x="4564184" y="1900055"/>
            <a:ext cx="665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Simplify syntactic information as much as possible.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1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37" y="1830397"/>
            <a:ext cx="9241725" cy="4341794"/>
          </a:xfrm>
        </p:spPr>
      </p:pic>
      <p:sp>
        <p:nvSpPr>
          <p:cNvPr id="3" name="TextBox 2"/>
          <p:cNvSpPr txBox="1"/>
          <p:nvPr/>
        </p:nvSpPr>
        <p:spPr>
          <a:xfrm>
            <a:off x="5181600" y="1677622"/>
            <a:ext cx="504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The most fundamental units carrying semantics and sentiments.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79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33" y="1830397"/>
            <a:ext cx="9227932" cy="4341794"/>
          </a:xfrm>
        </p:spPr>
      </p:pic>
      <p:sp>
        <p:nvSpPr>
          <p:cNvPr id="3" name="TextBox 2"/>
          <p:cNvSpPr txBox="1"/>
          <p:nvPr/>
        </p:nvSpPr>
        <p:spPr>
          <a:xfrm>
            <a:off x="4798647" y="1599468"/>
            <a:ext cx="561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Phrase-based sentiments, a generalization of aspect-(entity-)based sentiments.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27" y="1830397"/>
            <a:ext cx="9228745" cy="4341794"/>
          </a:xfrm>
        </p:spPr>
      </p:pic>
      <p:sp>
        <p:nvSpPr>
          <p:cNvPr id="3" name="TextBox 2"/>
          <p:cNvSpPr txBox="1"/>
          <p:nvPr/>
        </p:nvSpPr>
        <p:spPr>
          <a:xfrm>
            <a:off x="5064369" y="1573457"/>
            <a:ext cx="5648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A graph linking phrases by co-occurrences, the desired data structure per text.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93" y="1833835"/>
            <a:ext cx="9234413" cy="4334917"/>
          </a:xfrm>
        </p:spPr>
      </p:pic>
      <p:sp>
        <p:nvSpPr>
          <p:cNvPr id="3" name="TextBox 2"/>
          <p:cNvSpPr txBox="1"/>
          <p:nvPr/>
        </p:nvSpPr>
        <p:spPr>
          <a:xfrm>
            <a:off x="5064369" y="1573457"/>
            <a:ext cx="5648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An aggregation of PKSG over time with a sentiment retrieval.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Semantic Units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41" y="2200502"/>
            <a:ext cx="9420743" cy="32818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12" y="321006"/>
            <a:ext cx="3014128" cy="141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6440" y="4892040"/>
            <a:ext cx="265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Not the final phrases yet!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3" y="1919075"/>
            <a:ext cx="11977635" cy="3392066"/>
          </a:xfr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Semantic Units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40" y="322192"/>
            <a:ext cx="3009073" cy="1411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768" y="5564554"/>
            <a:ext cx="1019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Noun Phrases: </a:t>
            </a:r>
            <a:r>
              <a:rPr lang="en-US" sz="2000" b="1" dirty="0" smtClean="0">
                <a:solidFill>
                  <a:schemeClr val="accent5"/>
                </a:solidFill>
              </a:rPr>
              <a:t>concrete evidence, promising approach, acceptable norm, people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Custom Phrase</a:t>
            </a:r>
            <a:r>
              <a:rPr lang="en-US" sz="2400" dirty="0" smtClean="0">
                <a:solidFill>
                  <a:schemeClr val="tx2"/>
                </a:solidFill>
              </a:rPr>
              <a:t>: </a:t>
            </a:r>
            <a:r>
              <a:rPr lang="en-US" sz="2000" b="1" dirty="0" smtClean="0">
                <a:solidFill>
                  <a:schemeClr val="accent5"/>
                </a:solidFill>
              </a:rPr>
              <a:t>wearing masks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Interlude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Are the dependency parsers trustable?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138959"/>
            <a:ext cx="671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Fairly well.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599730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is the “Filter” configured?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3061395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POS combos and dependencies can be tricky. Noisy when too loose while missing important semantics when too strict. Needs better solutions.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69281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is negation handled?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230946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For sentiments exclusively, negation cues can be dropped. The sentiments will not be affected. However, dropping negation may lead to issues when focusing on semantic representations.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5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724511"/>
            <a:ext cx="3951637" cy="2224375"/>
          </a:xfr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Phrases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40" y="321070"/>
            <a:ext cx="3009073" cy="14136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6936" y="2547935"/>
            <a:ext cx="32568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Extracted Phrases: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</a:t>
            </a:r>
            <a:r>
              <a:rPr lang="en-US" sz="2000" b="1" dirty="0">
                <a:solidFill>
                  <a:schemeClr val="accent5"/>
                </a:solidFill>
              </a:rPr>
              <a:t>wearing masks</a:t>
            </a:r>
            <a:r>
              <a:rPr lang="en-US" sz="2000" b="1" dirty="0" smtClean="0">
                <a:solidFill>
                  <a:schemeClr val="accent5"/>
                </a:solidFill>
              </a:rPr>
              <a:t>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</a:t>
            </a:r>
            <a:r>
              <a:rPr lang="en-US" sz="2000" b="1" dirty="0">
                <a:solidFill>
                  <a:schemeClr val="accent5"/>
                </a:solidFill>
              </a:rPr>
              <a:t>concrete </a:t>
            </a:r>
            <a:r>
              <a:rPr lang="en-US" sz="2000" b="1" dirty="0" smtClean="0">
                <a:solidFill>
                  <a:schemeClr val="accent5"/>
                </a:solidFill>
              </a:rPr>
              <a:t>evidence)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(promising approach)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</a:t>
            </a:r>
            <a:r>
              <a:rPr lang="en-US" sz="2000" b="1" dirty="0" smtClean="0">
                <a:solidFill>
                  <a:schemeClr val="accent5"/>
                </a:solidFill>
              </a:rPr>
              <a:t>acceptable norm)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(people </a:t>
            </a:r>
            <a:r>
              <a:rPr lang="en-US" sz="2000" b="1" dirty="0">
                <a:solidFill>
                  <a:schemeClr val="accent5"/>
                </a:solidFill>
              </a:rPr>
              <a:t>mind</a:t>
            </a:r>
            <a:r>
              <a:rPr lang="en-US" sz="2000" b="1" dirty="0" smtClean="0">
                <a:solidFill>
                  <a:schemeClr val="accent5"/>
                </a:solidFill>
              </a:rPr>
              <a:t>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(vaccination, wearing masks)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(vaccination, justify)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2674" y="2591989"/>
            <a:ext cx="4564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(vaccination, acceptable norm)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(</a:t>
            </a:r>
            <a:r>
              <a:rPr lang="en-US" sz="2000" b="1" dirty="0">
                <a:solidFill>
                  <a:schemeClr val="accent5"/>
                </a:solidFill>
              </a:rPr>
              <a:t>wearing masks, justify)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(wearing masks, acceptable norm)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(justify, concrete evidence)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(concrete evidence, promising approach)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(promising approach, terminate)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(terminate, pandemic)</a:t>
            </a:r>
          </a:p>
          <a:p>
            <a:r>
              <a:rPr lang="en-US" sz="2000" b="1" dirty="0">
                <a:solidFill>
                  <a:schemeClr val="accent5"/>
                </a:solidFill>
              </a:rPr>
              <a:t>(acceptable norm, people mind)</a:t>
            </a:r>
          </a:p>
        </p:txBody>
      </p:sp>
    </p:spTree>
    <p:extLst>
      <p:ext uri="{BB962C8B-B14F-4D97-AF65-F5344CB8AC3E}">
        <p14:creationId xmlns:p14="http://schemas.microsoft.com/office/powerpoint/2010/main" val="17426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Interlude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is this different from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terminology extraction and text summarization</a:t>
            </a:r>
            <a:r>
              <a:rPr lang="en-US" sz="2400" b="1" dirty="0" smtClean="0">
                <a:solidFill>
                  <a:schemeClr val="tx2"/>
                </a:solidFill>
              </a:rPr>
              <a:t>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138959"/>
            <a:ext cx="10325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Terminology extraction concentrates on terms highly relevant to a topic, usually noun phrases. Text summarization keeps the most important constituents and/or substitutes long utterances to shorter ones in very similar meanings. We focuses on the semantic fragments carrying the most important semantics without specific topics and reorganizing the texts. 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46239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do you know the phrases are all important?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924063"/>
            <a:ext cx="1032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It is a subtle question. Rigorously, we don’t. This problem is essentially the same as asking what the Self-Attention mechanism is offering without specifying downstream tasks.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(Does BERT suck?) 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Why PKSG?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53841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Phrase-based </a:t>
            </a:r>
            <a:r>
              <a:rPr lang="en-US" sz="2400" b="1" dirty="0">
                <a:solidFill>
                  <a:schemeClr val="accent5"/>
                </a:solidFill>
              </a:rPr>
              <a:t>Knowledge Sentiment Graph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Need a representation for both semantics and fine-grained sentiments (as well as user relationships in social networks) on </a:t>
            </a:r>
            <a:r>
              <a:rPr lang="en-US" sz="2400" b="1" u="sng" dirty="0" smtClean="0">
                <a:solidFill>
                  <a:schemeClr val="tx2"/>
                </a:solidFill>
              </a:rPr>
              <a:t>social media texts</a:t>
            </a:r>
            <a:r>
              <a:rPr lang="en-US" sz="2400" b="1" dirty="0" smtClean="0">
                <a:solidFill>
                  <a:schemeClr val="tx2"/>
                </a:solidFill>
              </a:rPr>
              <a:t>. 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Short.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Not well written.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D</a:t>
            </a:r>
            <a:r>
              <a:rPr lang="en-US" sz="2400" b="1" dirty="0" smtClean="0">
                <a:solidFill>
                  <a:schemeClr val="tx2"/>
                </a:solidFill>
              </a:rPr>
              <a:t>ynamics of semantics, sentiments, user relationships and their interactions. </a:t>
            </a:r>
          </a:p>
        </p:txBody>
      </p:sp>
    </p:spTree>
    <p:extLst>
      <p:ext uri="{BB962C8B-B14F-4D97-AF65-F5344CB8AC3E}">
        <p14:creationId xmlns:p14="http://schemas.microsoft.com/office/powerpoint/2010/main" val="10037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1987"/>
            <a:ext cx="5788739" cy="5283613"/>
          </a:xfrm>
        </p:spPr>
      </p:pic>
      <p:sp>
        <p:nvSpPr>
          <p:cNvPr id="3" name="TextBox 2"/>
          <p:cNvSpPr txBox="1"/>
          <p:nvPr/>
        </p:nvSpPr>
        <p:spPr>
          <a:xfrm>
            <a:off x="7205652" y="2462570"/>
            <a:ext cx="435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Stanford RNTN Sentiment Model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2" y="5241907"/>
            <a:ext cx="103944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Negative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1" y="5602775"/>
            <a:ext cx="103944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Positive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Text Sentiments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40" y="321566"/>
            <a:ext cx="3002472" cy="1412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05652" y="3043982"/>
            <a:ext cx="3976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Constituent Sentiment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Binary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Constituent-level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Lexicon for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RNTN for internal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Bottom-to-up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Stanford Sentiment Treebank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963643"/>
            <a:ext cx="103944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Neutral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81009" y="2998616"/>
            <a:ext cx="3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Sentiments on Min Root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1011" y="3467189"/>
            <a:ext cx="5072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Find the min subtree containing the arc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Take the sentiments at the root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1010" y="4643648"/>
            <a:ext cx="5072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The arc 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              [wearing masks + </a:t>
            </a:r>
            <a:r>
              <a:rPr lang="en-US" sz="2000" b="1" dirty="0">
                <a:solidFill>
                  <a:schemeClr val="accent5"/>
                </a:solidFill>
              </a:rPr>
              <a:t>acceptable </a:t>
            </a:r>
            <a:r>
              <a:rPr lang="en-US" sz="2000" b="1" dirty="0" smtClean="0">
                <a:solidFill>
                  <a:schemeClr val="accent5"/>
                </a:solidFill>
              </a:rPr>
              <a:t>norm</a:t>
            </a:r>
            <a:r>
              <a:rPr lang="en-US" sz="2000" b="1" dirty="0">
                <a:solidFill>
                  <a:schemeClr val="accent5"/>
                </a:solidFill>
              </a:rPr>
              <a:t>]</a:t>
            </a:r>
            <a:r>
              <a:rPr lang="en-US" sz="2000" b="1" dirty="0" smtClean="0">
                <a:solidFill>
                  <a:schemeClr val="accent5"/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      </a:t>
            </a:r>
            <a:r>
              <a:rPr lang="en-US" sz="2000" dirty="0" smtClean="0">
                <a:solidFill>
                  <a:schemeClr val="accent5"/>
                </a:solidFill>
              </a:rPr>
              <a:t>is </a:t>
            </a:r>
            <a:r>
              <a:rPr lang="en-US" sz="2000" b="1" dirty="0" smtClean="0">
                <a:solidFill>
                  <a:schemeClr val="accent5"/>
                </a:solidFill>
              </a:rPr>
              <a:t>negative</a:t>
            </a:r>
            <a:r>
              <a:rPr lang="en-US" sz="2000" dirty="0" smtClean="0">
                <a:solidFill>
                  <a:schemeClr val="accent5"/>
                </a:solidFill>
              </a:rPr>
              <a:t> in this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Can be easily </a:t>
            </a:r>
            <a:r>
              <a:rPr lang="en-US" sz="2000" b="1" dirty="0" smtClean="0">
                <a:solidFill>
                  <a:schemeClr val="accent2"/>
                </a:solidFill>
              </a:rPr>
              <a:t>positive</a:t>
            </a:r>
            <a:r>
              <a:rPr lang="en-US" sz="2000" dirty="0" smtClean="0">
                <a:solidFill>
                  <a:schemeClr val="accent5"/>
                </a:solidFill>
              </a:rPr>
              <a:t> in some other sentences, e.g.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smtClean="0">
                <a:solidFill>
                  <a:schemeClr val="accent5"/>
                </a:solidFill>
              </a:rPr>
              <a:t>     </a:t>
            </a:r>
            <a:r>
              <a:rPr lang="en-US" sz="2000" b="1" dirty="0" smtClean="0">
                <a:solidFill>
                  <a:schemeClr val="accent5"/>
                </a:solidFill>
              </a:rPr>
              <a:t>“Wearing masks is an acceptable norm.”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5" y="1421987"/>
            <a:ext cx="5746868" cy="5283612"/>
          </a:xfrm>
        </p:spPr>
      </p:pic>
      <p:sp>
        <p:nvSpPr>
          <p:cNvPr id="14" name="TextBox 13"/>
          <p:cNvSpPr txBox="1"/>
          <p:nvPr/>
        </p:nvSpPr>
        <p:spPr>
          <a:xfrm>
            <a:off x="838202" y="5241907"/>
            <a:ext cx="103944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Negative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1" y="5602775"/>
            <a:ext cx="103944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Positive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5963643"/>
            <a:ext cx="103944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Neutral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Arc Sentiments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40" y="321566"/>
            <a:ext cx="3002472" cy="14126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81009" y="4181983"/>
            <a:ext cx="3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Context Matters!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81011" y="2191119"/>
            <a:ext cx="5072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</a:rPr>
              <a:t>F</a:t>
            </a:r>
            <a:r>
              <a:rPr lang="en-US" sz="2000" dirty="0" smtClean="0">
                <a:solidFill>
                  <a:schemeClr val="accent5"/>
                </a:solidFill>
              </a:rPr>
              <a:t>ormed by two phrases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Shallow syntactic info + Co-occurrences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1009" y="1830302"/>
            <a:ext cx="36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Arc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PKSG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8" y="321566"/>
            <a:ext cx="3002736" cy="14126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2465766"/>
            <a:ext cx="6873836" cy="3276884"/>
          </a:xfrm>
        </p:spPr>
      </p:pic>
      <p:sp>
        <p:nvSpPr>
          <p:cNvPr id="5" name="TextBox 4"/>
          <p:cNvSpPr txBox="1"/>
          <p:nvPr/>
        </p:nvSpPr>
        <p:spPr>
          <a:xfrm>
            <a:off x="7759212" y="4466314"/>
            <a:ext cx="4192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In-Sentence vs Cross-Sentence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In-Sentence: Arc Sentiments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Cross-Sentence: No Sentiments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59212" y="2465766"/>
            <a:ext cx="18510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Lemmas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Spans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Occurrences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Doc IDs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10276" y="2465766"/>
            <a:ext cx="2170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Sentiments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Co-occurrences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Phrase IDs</a:t>
            </a:r>
          </a:p>
        </p:txBody>
      </p:sp>
    </p:spTree>
    <p:extLst>
      <p:ext uri="{BB962C8B-B14F-4D97-AF65-F5344CB8AC3E}">
        <p14:creationId xmlns:p14="http://schemas.microsoft.com/office/powerpoint/2010/main" val="27139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Interlude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Regarding detecting sentiments on “phrases”, why not the following idea?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090798"/>
            <a:ext cx="6713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5"/>
                </a:solidFill>
              </a:rPr>
              <a:t>Argument Structure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5"/>
                </a:solidFill>
              </a:rPr>
              <a:t>Sentence-level Sentiments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5"/>
                </a:solidFill>
              </a:rPr>
              <a:t>Apply sentiments to detected objects/subjects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3820538"/>
            <a:ext cx="1041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</a:rPr>
              <a:t>Sensitive to the accuracy of argument structure analysis, especially on texts not well-written.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2"/>
                </a:solidFill>
              </a:rPr>
              <a:t>Sentence-level Sentiments may not reflect actual sentiments on fine-grained objects (e.g. controversial).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373161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Issues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Sentiment Time Series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50" y="3340136"/>
            <a:ext cx="4333298" cy="19329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09652" y="3635140"/>
            <a:ext cx="335966" cy="294529"/>
          </a:xfrm>
          <a:prstGeom prst="rightArrow">
            <a:avLst>
              <a:gd name="adj1" fmla="val 50000"/>
              <a:gd name="adj2" fmla="val 741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8" y="323118"/>
            <a:ext cx="3002736" cy="140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4935509"/>
                <a:ext cx="10308176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tx2"/>
                    </a:solidFill>
                  </a:rPr>
                  <a:t>Outputs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en-US" sz="2000" b="1" dirty="0">
                    <a:solidFill>
                      <a:schemeClr val="tx2"/>
                    </a:solidFill>
                  </a:rPr>
                  <a:t>Sentiment Time Series w.r.t. Queries</a:t>
                </a:r>
                <a:endParaRPr lang="en-US" sz="2000" dirty="0">
                  <a:solidFill>
                    <a:schemeClr val="tx2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5"/>
                    </a:solidFill>
                  </a:rPr>
                  <a:t>Sentiment Vector: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[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Very negative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Negative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rgbClr val="C00000"/>
                    </a:solidFill>
                  </a:rPr>
                  <a:t>Very positive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]</a:t>
                </a:r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)</a:t>
                </a:r>
                <a:endParaRPr lang="en-US" sz="2000" dirty="0">
                  <a:solidFill>
                    <a:schemeClr val="tx2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5"/>
                    </a:solidFill>
                  </a:rPr>
                  <a:t>Sentiment </a:t>
                </a:r>
                <a:r>
                  <a:rPr lang="en-US" sz="2000" b="1" dirty="0" smtClean="0">
                    <a:solidFill>
                      <a:schemeClr val="accent5"/>
                    </a:solidFill>
                  </a:rPr>
                  <a:t>support: </a:t>
                </a:r>
                <a:r>
                  <a:rPr lang="en-US" sz="2000" dirty="0" smtClean="0">
                    <a:solidFill>
                      <a:schemeClr val="accent5"/>
                    </a:solidFill>
                  </a:rPr>
                  <a:t>Counts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of edges contributing to non-neutral </a:t>
                </a:r>
                <a:r>
                  <a:rPr lang="en-US" sz="2000" dirty="0" smtClean="0">
                    <a:solidFill>
                      <a:schemeClr val="accent5"/>
                    </a:solidFill>
                  </a:rPr>
                  <a:t>sentiments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5"/>
                    </a:solidFill>
                  </a:rPr>
                  <a:t>Total </a:t>
                </a:r>
                <a:r>
                  <a:rPr lang="en-US" sz="2000" b="1" dirty="0" smtClean="0">
                    <a:solidFill>
                      <a:schemeClr val="accent5"/>
                    </a:solidFill>
                  </a:rPr>
                  <a:t>support: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C</a:t>
                </a:r>
                <a:r>
                  <a:rPr lang="en-US" sz="2000" dirty="0" smtClean="0">
                    <a:solidFill>
                      <a:schemeClr val="accent5"/>
                    </a:solidFill>
                  </a:rPr>
                  <a:t>ounts </a:t>
                </a:r>
                <a:r>
                  <a:rPr lang="en-US" sz="2000" dirty="0">
                    <a:solidFill>
                      <a:schemeClr val="accent5"/>
                    </a:solidFill>
                  </a:rPr>
                  <a:t>of edges mentioning the </a:t>
                </a:r>
                <a:r>
                  <a:rPr lang="en-US" sz="2000" dirty="0" smtClean="0">
                    <a:solidFill>
                      <a:schemeClr val="accent5"/>
                    </a:solidFill>
                  </a:rPr>
                  <a:t>queries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5509"/>
                <a:ext cx="10308176" cy="1969770"/>
              </a:xfrm>
              <a:prstGeom prst="rect">
                <a:avLst/>
              </a:prstGeom>
              <a:blipFill>
                <a:blip r:embed="rId4"/>
                <a:stretch>
                  <a:fillRect l="-947" t="-2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8200" y="1690688"/>
            <a:ext cx="109499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Inputs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Twitter data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Geo-Projection</a:t>
            </a:r>
            <a:r>
              <a:rPr lang="en-US" sz="2000" dirty="0">
                <a:solidFill>
                  <a:schemeClr val="accent5"/>
                </a:solidFill>
              </a:rPr>
              <a:t>: If geo-info is available, e.g. CA, NY, FL and PA.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Queries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Inflectional morphology</a:t>
            </a:r>
            <a:r>
              <a:rPr lang="en-US" sz="2000" dirty="0">
                <a:solidFill>
                  <a:schemeClr val="accent5"/>
                </a:solidFill>
              </a:rPr>
              <a:t>: E.g. {mask wear, mask wearing, wear mask, wearing mask, wearing masks}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Quotient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Time Series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Stride:</a:t>
            </a:r>
            <a:r>
              <a:rPr lang="en-US" sz="2000" dirty="0">
                <a:solidFill>
                  <a:schemeClr val="accent5"/>
                </a:solidFill>
              </a:rPr>
              <a:t> E.g. 1 day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Span: </a:t>
            </a:r>
            <a:r>
              <a:rPr lang="en-US" sz="2000" dirty="0">
                <a:solidFill>
                  <a:schemeClr val="accent5"/>
                </a:solidFill>
              </a:rPr>
              <a:t>E.g. 3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Sentiment Time Series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08" y="323118"/>
            <a:ext cx="3002736" cy="1409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2694"/>
            <a:ext cx="7158640" cy="24423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462649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Polarized Counting</a:t>
            </a:r>
            <a:endParaRPr lang="en-US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5148" y="5088156"/>
                <a:ext cx="7223760" cy="1055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𝑆𝑒𝑛𝑡𝑖𝑚𝑒𝑛𝑡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𝑉𝑒𝑐𝑡𝑜𝑟</m:t>
                    </m:r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𝑃𝑜𝑙𝑎𝑟𝑖𝑧𝑒𝑑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𝐶𝑜𝑢𝑛𝑡𝑠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𝑆𝑒𝑛𝑡𝑖𝑚𝑒𝑛𝑡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𝑆𝑢𝑝𝑝𝑜𝑟𝑡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𝑆𝑒𝑛𝑡𝑖𝑚𝑒𝑛𝑡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𝑆𝑢𝑝𝑝𝑜𝑟𝑡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𝑆𝑢𝑝𝑝𝑜𝑟𝑡</m:t>
                        </m:r>
                      </m:den>
                    </m:f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smtClean="0">
                    <a:solidFill>
                      <a:schemeClr val="accent5"/>
                    </a:solidFill>
                  </a:rPr>
                  <a:t>indicates the significance of the sentiments.</a:t>
                </a:r>
                <a:endParaRPr lang="en-US" sz="2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48" y="5088156"/>
                <a:ext cx="7223760" cy="1055545"/>
              </a:xfrm>
              <a:prstGeom prst="rect">
                <a:avLst/>
              </a:prstGeom>
              <a:blipFill>
                <a:blip r:embed="rId4"/>
                <a:stretch>
                  <a:fillRect b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444644" y="2723542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SS: </a:t>
            </a:r>
            <a:r>
              <a:rPr lang="en-US" sz="2000" b="1" dirty="0" smtClean="0">
                <a:solidFill>
                  <a:schemeClr val="accent5"/>
                </a:solidFill>
              </a:rPr>
              <a:t>Sentiment Support</a:t>
            </a:r>
          </a:p>
          <a:p>
            <a:r>
              <a:rPr lang="en-US" sz="2000" b="1" dirty="0" smtClean="0">
                <a:solidFill>
                  <a:schemeClr val="tx2"/>
                </a:solidFill>
              </a:rPr>
              <a:t>TS: </a:t>
            </a:r>
            <a:r>
              <a:rPr lang="en-US" sz="2000" b="1" dirty="0" smtClean="0">
                <a:solidFill>
                  <a:schemeClr val="accent5"/>
                </a:solidFill>
              </a:rPr>
              <a:t>Total Support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Interlude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do “stride” and “span” in time series affect the results?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090798"/>
            <a:ext cx="99136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Events happen. Skipping days may result in missing salient ones.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Given the timeline being fully covered, the larger the stride, the more general the sentiment trend.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Roughly, a surge caused by an event lasts for a couple of days. Mostly, short spans are fair if the stride is not too large.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722014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Why is “neutral” not considered in the sentiment vector?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4183679"/>
            <a:ext cx="9913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</a:rPr>
              <a:t>N</a:t>
            </a:r>
            <a:r>
              <a:rPr lang="en-US" sz="2000" dirty="0" smtClean="0">
                <a:solidFill>
                  <a:schemeClr val="accent5"/>
                </a:solidFill>
              </a:rPr>
              <a:t>eutral texts are dominant.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The significance of sentiments matters!</a:t>
            </a:r>
          </a:p>
        </p:txBody>
      </p:sp>
    </p:spTree>
    <p:extLst>
      <p:ext uri="{BB962C8B-B14F-4D97-AF65-F5344CB8AC3E}">
        <p14:creationId xmlns:p14="http://schemas.microsoft.com/office/powerpoint/2010/main" val="197480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" y="324554"/>
            <a:ext cx="12094308" cy="6075086"/>
          </a:xfrm>
        </p:spPr>
      </p:pic>
    </p:spTree>
    <p:extLst>
      <p:ext uri="{BB962C8B-B14F-4D97-AF65-F5344CB8AC3E}">
        <p14:creationId xmlns:p14="http://schemas.microsoft.com/office/powerpoint/2010/main" val="8562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" y="333304"/>
            <a:ext cx="12094307" cy="6057586"/>
          </a:xfrm>
        </p:spPr>
      </p:pic>
    </p:spTree>
    <p:extLst>
      <p:ext uri="{BB962C8B-B14F-4D97-AF65-F5344CB8AC3E}">
        <p14:creationId xmlns:p14="http://schemas.microsoft.com/office/powerpoint/2010/main" val="37945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" y="333304"/>
            <a:ext cx="12059405" cy="6057586"/>
          </a:xfrm>
        </p:spPr>
      </p:pic>
    </p:spTree>
    <p:extLst>
      <p:ext uri="{BB962C8B-B14F-4D97-AF65-F5344CB8AC3E}">
        <p14:creationId xmlns:p14="http://schemas.microsoft.com/office/powerpoint/2010/main" val="3217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Why PKSG?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07097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Embedding methods?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Distributional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Token? Sentence? Document?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Semantic drift? Scenario-specific?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Enough data to train? (Context-based methods, e.g. BERT, are inappropriate for semantics)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Interpretable?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Grammar-based methods?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Tree-based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Computationally expensive (e.g. have to handle full parse trees)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Difficult to adapt to various downstream tasks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Knowledge graphs?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Distributional + Tree-based?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Nodes? (Token? Sentence? Named entities</a:t>
            </a:r>
            <a:r>
              <a:rPr lang="en-US" sz="2000" dirty="0" smtClean="0">
                <a:solidFill>
                  <a:schemeClr val="accent6"/>
                </a:solidFill>
              </a:rPr>
              <a:t>?)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Relations? (Lexical? Logical? Co-occurrence? Customized? Finite?)</a:t>
            </a:r>
          </a:p>
        </p:txBody>
      </p:sp>
      <p:pic>
        <p:nvPicPr>
          <p:cNvPr id="6" name="Picture 5" descr="Download Thought Thinking Emoji Free HQ Image HQ PNG Image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79" y="3612992"/>
            <a:ext cx="396630" cy="396630"/>
          </a:xfrm>
          <a:prstGeom prst="rect">
            <a:avLst/>
          </a:prstGeom>
        </p:spPr>
      </p:pic>
      <p:pic>
        <p:nvPicPr>
          <p:cNvPr id="7" name="Picture 6" descr="Light bulb drawing | Free SV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32" y="4925439"/>
            <a:ext cx="417147" cy="417147"/>
          </a:xfrm>
          <a:prstGeom prst="rect">
            <a:avLst/>
          </a:prstGeom>
        </p:spPr>
      </p:pic>
      <p:pic>
        <p:nvPicPr>
          <p:cNvPr id="8" name="Picture 7" descr="Download Thought Thinking Emoji Free HQ Image HQ PNG Image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39" y="1690686"/>
            <a:ext cx="396630" cy="3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92"/>
            <a:ext cx="12185168" cy="6099611"/>
          </a:xfrm>
        </p:spPr>
      </p:pic>
    </p:spTree>
    <p:extLst>
      <p:ext uri="{BB962C8B-B14F-4D97-AF65-F5344CB8AC3E}">
        <p14:creationId xmlns:p14="http://schemas.microsoft.com/office/powerpoint/2010/main" val="5555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" y="310547"/>
            <a:ext cx="12185132" cy="6103100"/>
          </a:xfrm>
        </p:spPr>
      </p:pic>
    </p:spTree>
    <p:extLst>
      <p:ext uri="{BB962C8B-B14F-4D97-AF65-F5344CB8AC3E}">
        <p14:creationId xmlns:p14="http://schemas.microsoft.com/office/powerpoint/2010/main" val="24670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" y="317568"/>
            <a:ext cx="12185132" cy="6089058"/>
          </a:xfrm>
        </p:spPr>
      </p:pic>
    </p:spTree>
    <p:extLst>
      <p:ext uri="{BB962C8B-B14F-4D97-AF65-F5344CB8AC3E}">
        <p14:creationId xmlns:p14="http://schemas.microsoft.com/office/powerpoint/2010/main" val="36396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92" y="0"/>
            <a:ext cx="8192924" cy="6865579"/>
          </a:xfrm>
        </p:spPr>
      </p:pic>
    </p:spTree>
    <p:extLst>
      <p:ext uri="{BB962C8B-B14F-4D97-AF65-F5344CB8AC3E}">
        <p14:creationId xmlns:p14="http://schemas.microsoft.com/office/powerpoint/2010/main" val="34448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92" y="0"/>
            <a:ext cx="8192924" cy="6865578"/>
          </a:xfrm>
        </p:spPr>
      </p:pic>
    </p:spTree>
    <p:extLst>
      <p:ext uri="{BB962C8B-B14F-4D97-AF65-F5344CB8AC3E}">
        <p14:creationId xmlns:p14="http://schemas.microsoft.com/office/powerpoint/2010/main" val="35881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93" y="0"/>
            <a:ext cx="8192922" cy="6865578"/>
          </a:xfrm>
        </p:spPr>
      </p:pic>
    </p:spTree>
    <p:extLst>
      <p:ext uri="{BB962C8B-B14F-4D97-AF65-F5344CB8AC3E}">
        <p14:creationId xmlns:p14="http://schemas.microsoft.com/office/powerpoint/2010/main" val="12794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Interlude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you evaluate PKSG?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090798"/>
            <a:ext cx="991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Informal testing, YES. Formal testing, ongoing, (e.g. aspect-based sentiment analysis).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552463"/>
            <a:ext cx="1032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How long will it take to have sentiment TS for a whole month Twitter data?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014128"/>
            <a:ext cx="991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Depends on the size of data. Roughly, a couple of days for &lt;100GB data with 10 nodes.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75" y="1690688"/>
            <a:ext cx="9607449" cy="3100704"/>
          </a:xfrm>
        </p:spPr>
      </p:pic>
      <p:sp>
        <p:nvSpPr>
          <p:cNvPr id="3" name="Rectangle 2"/>
          <p:cNvSpPr/>
          <p:nvPr/>
        </p:nvSpPr>
        <p:spPr>
          <a:xfrm>
            <a:off x="838200" y="4791392"/>
            <a:ext cx="742876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Retweeting Graphs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Belief propagation (people who have similar beliefs aggregate)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Graph Patterns w.r.t. Beliefs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Influencers determine </a:t>
            </a:r>
            <a:r>
              <a:rPr lang="en-US" sz="2000" dirty="0">
                <a:solidFill>
                  <a:schemeClr val="accent5"/>
                </a:solidFill>
              </a:rPr>
              <a:t>d</a:t>
            </a:r>
            <a:r>
              <a:rPr lang="en-US" sz="2000" dirty="0" smtClean="0">
                <a:solidFill>
                  <a:schemeClr val="accent5"/>
                </a:solidFill>
              </a:rPr>
              <a:t>ynamics of beliefs?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/>
                </a:solidFill>
              </a:rPr>
              <a:t>Dynamics of beliefs determine communities?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User Projections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86" y="323118"/>
            <a:ext cx="2997979" cy="14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What Next?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User Projections</a:t>
            </a:r>
            <a:r>
              <a:rPr lang="en-US" sz="2400" dirty="0" smtClean="0">
                <a:solidFill>
                  <a:schemeClr val="tx2"/>
                </a:solidFill>
              </a:rPr>
              <a:t>: Modularity-based, Influencer-based…</a:t>
            </a:r>
          </a:p>
          <a:p>
            <a:r>
              <a:rPr lang="en-US" sz="2400" b="1" dirty="0" smtClean="0">
                <a:solidFill>
                  <a:schemeClr val="accent5"/>
                </a:solidFill>
              </a:rPr>
              <a:t>Semantics-Community Interactions</a:t>
            </a:r>
            <a:r>
              <a:rPr lang="en-US" sz="2400" dirty="0" smtClean="0">
                <a:solidFill>
                  <a:schemeClr val="tx2"/>
                </a:solidFill>
              </a:rPr>
              <a:t>: Static analysis, Time series forecasting…</a:t>
            </a:r>
          </a:p>
          <a:p>
            <a:r>
              <a:rPr lang="en-US" sz="2400" b="1" dirty="0" smtClean="0">
                <a:solidFill>
                  <a:schemeClr val="accent5"/>
                </a:solidFill>
              </a:rPr>
              <a:t>Socio-cognitive</a:t>
            </a:r>
            <a:r>
              <a:rPr lang="en-US" sz="2400" dirty="0" smtClean="0">
                <a:solidFill>
                  <a:schemeClr val="tx2"/>
                </a:solidFill>
              </a:rPr>
              <a:t>: Link to ACT-R?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What is PKSG?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5"/>
                </a:solidFill>
              </a:rPr>
              <a:t>graph-type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data structure capturing </a:t>
            </a:r>
            <a:r>
              <a:rPr lang="en-US" sz="2400" b="1" dirty="0" smtClean="0">
                <a:solidFill>
                  <a:schemeClr val="accent5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accent5"/>
                </a:solidFill>
              </a:rPr>
              <a:t>sentiments</a:t>
            </a:r>
            <a:r>
              <a:rPr lang="en-US" sz="2400" dirty="0" smtClean="0"/>
              <a:t>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Essential principle for </a:t>
            </a:r>
            <a:r>
              <a:rPr lang="en-US" sz="2400" b="1" dirty="0" smtClean="0">
                <a:solidFill>
                  <a:schemeClr val="accent2"/>
                </a:solidFill>
              </a:rPr>
              <a:t>Nodes</a:t>
            </a:r>
            <a:r>
              <a:rPr lang="en-US" sz="2400" dirty="0" smtClean="0">
                <a:solidFill>
                  <a:schemeClr val="tx2"/>
                </a:solidFill>
              </a:rPr>
              <a:t>: “</a:t>
            </a:r>
            <a:r>
              <a:rPr lang="en-US" sz="2400" b="1" dirty="0">
                <a:solidFill>
                  <a:schemeClr val="accent5"/>
                </a:solidFill>
              </a:rPr>
              <a:t>P</a:t>
            </a:r>
            <a:r>
              <a:rPr lang="en-US" sz="2400" b="1" dirty="0" smtClean="0">
                <a:solidFill>
                  <a:schemeClr val="accent5"/>
                </a:solidFill>
              </a:rPr>
              <a:t>hrases</a:t>
            </a:r>
            <a:r>
              <a:rPr lang="en-US" sz="2400" dirty="0" smtClean="0">
                <a:solidFill>
                  <a:schemeClr val="tx2"/>
                </a:solidFill>
              </a:rPr>
              <a:t>”.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More specific than lexical terms, and more general than sentences.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Shallow syntactic </a:t>
            </a:r>
            <a:r>
              <a:rPr lang="en-US" sz="2000" b="1" dirty="0" smtClean="0">
                <a:solidFill>
                  <a:schemeClr val="accent5"/>
                </a:solidFill>
              </a:rPr>
              <a:t>relations</a:t>
            </a:r>
            <a:r>
              <a:rPr lang="en-US" sz="2000" dirty="0" smtClean="0">
                <a:solidFill>
                  <a:schemeClr val="accent5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Essential </a:t>
            </a:r>
            <a:r>
              <a:rPr lang="en-US" sz="2400" dirty="0">
                <a:solidFill>
                  <a:schemeClr val="tx2"/>
                </a:solidFill>
              </a:rPr>
              <a:t>principle for </a:t>
            </a:r>
            <a:r>
              <a:rPr lang="en-US" sz="2400" b="1" dirty="0" smtClean="0">
                <a:solidFill>
                  <a:schemeClr val="accent2"/>
                </a:solidFill>
              </a:rPr>
              <a:t>Edges</a:t>
            </a:r>
            <a:r>
              <a:rPr lang="en-US" sz="2400" dirty="0" smtClean="0">
                <a:solidFill>
                  <a:schemeClr val="tx2"/>
                </a:solidFill>
              </a:rPr>
              <a:t>: “</a:t>
            </a:r>
            <a:r>
              <a:rPr lang="en-US" sz="2400" b="1" dirty="0">
                <a:solidFill>
                  <a:schemeClr val="accent5"/>
                </a:solidFill>
              </a:rPr>
              <a:t>C</a:t>
            </a:r>
            <a:r>
              <a:rPr lang="en-US" sz="2400" b="1" dirty="0" smtClean="0">
                <a:solidFill>
                  <a:schemeClr val="accent5"/>
                </a:solidFill>
              </a:rPr>
              <a:t>o-occurrences</a:t>
            </a:r>
            <a:r>
              <a:rPr lang="en-US" sz="2400" dirty="0" smtClean="0">
                <a:solidFill>
                  <a:schemeClr val="tx2"/>
                </a:solidFill>
              </a:rPr>
              <a:t>”.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000" b="1" dirty="0" smtClean="0">
                <a:solidFill>
                  <a:schemeClr val="accent5"/>
                </a:solidFill>
              </a:rPr>
              <a:t>In-sentence</a:t>
            </a:r>
            <a:r>
              <a:rPr lang="en-US" sz="2000" dirty="0" smtClean="0">
                <a:solidFill>
                  <a:schemeClr val="accent5"/>
                </a:solidFill>
              </a:rPr>
              <a:t>: Common-sense context.</a:t>
            </a:r>
          </a:p>
          <a:p>
            <a:pPr lvl="1"/>
            <a:r>
              <a:rPr lang="en-US" sz="2000" b="1" dirty="0" smtClean="0">
                <a:solidFill>
                  <a:schemeClr val="accent5"/>
                </a:solidFill>
              </a:rPr>
              <a:t>Cross-sentence</a:t>
            </a:r>
            <a:r>
              <a:rPr lang="en-US" sz="2000" dirty="0" smtClean="0">
                <a:solidFill>
                  <a:schemeClr val="accent5"/>
                </a:solidFill>
              </a:rPr>
              <a:t>: Specific to social media texts </a:t>
            </a:r>
            <a:r>
              <a:rPr lang="en-US" sz="2000" dirty="0">
                <a:solidFill>
                  <a:schemeClr val="accent5"/>
                </a:solidFill>
              </a:rPr>
              <a:t>(e.g. </a:t>
            </a:r>
            <a:r>
              <a:rPr lang="en-US" sz="2000" dirty="0" smtClean="0">
                <a:solidFill>
                  <a:schemeClr val="accent5"/>
                </a:solidFill>
              </a:rPr>
              <a:t>tweets) 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Essential principle for </a:t>
            </a:r>
            <a:r>
              <a:rPr lang="en-US" sz="2400" b="1" dirty="0" smtClean="0">
                <a:solidFill>
                  <a:schemeClr val="accent2"/>
                </a:solidFill>
              </a:rPr>
              <a:t>Sentiments</a:t>
            </a:r>
            <a:r>
              <a:rPr lang="en-US" sz="2400" dirty="0" smtClean="0">
                <a:solidFill>
                  <a:schemeClr val="tx2"/>
                </a:solidFill>
              </a:rPr>
              <a:t>: “</a:t>
            </a:r>
            <a:r>
              <a:rPr lang="en-US" sz="2400" b="1" dirty="0" smtClean="0">
                <a:solidFill>
                  <a:schemeClr val="accent5"/>
                </a:solidFill>
              </a:rPr>
              <a:t>Constituent Sentiment Trees</a:t>
            </a:r>
            <a:r>
              <a:rPr lang="en-US" sz="2400" dirty="0" smtClean="0">
                <a:solidFill>
                  <a:schemeClr val="tx2"/>
                </a:solidFill>
              </a:rPr>
              <a:t>”.</a:t>
            </a:r>
          </a:p>
          <a:p>
            <a:pPr lvl="1"/>
            <a:r>
              <a:rPr lang="en-US" sz="2000" dirty="0" smtClean="0">
                <a:solidFill>
                  <a:schemeClr val="accent5"/>
                </a:solidFill>
              </a:rPr>
              <a:t>Each internal node carries the sentiments of constituents within a certain scope. 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A Couple of Sentiment Time Series Spoilers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Twitter Data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CA, sentiments of “vaccine”, from Jan. 31, 2020 to Nov. 26, 2020.</a:t>
            </a:r>
          </a:p>
          <a:p>
            <a:r>
              <a:rPr lang="en-US" dirty="0">
                <a:solidFill>
                  <a:schemeClr val="accent5"/>
                </a:solidFill>
              </a:rPr>
              <a:t>CA, sentiments of </a:t>
            </a:r>
            <a:r>
              <a:rPr lang="en-US" dirty="0" smtClean="0">
                <a:solidFill>
                  <a:schemeClr val="accent5"/>
                </a:solidFill>
              </a:rPr>
              <a:t>“mask wear”, </a:t>
            </a:r>
            <a:r>
              <a:rPr lang="en-US" dirty="0">
                <a:solidFill>
                  <a:schemeClr val="accent5"/>
                </a:solidFill>
              </a:rPr>
              <a:t>from Jan. 31, 2020 to Nov. 26, 2020.</a:t>
            </a: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554"/>
            <a:ext cx="12185168" cy="6075086"/>
          </a:xfrm>
        </p:spPr>
      </p:pic>
    </p:spTree>
    <p:extLst>
      <p:ext uri="{BB962C8B-B14F-4D97-AF65-F5344CB8AC3E}">
        <p14:creationId xmlns:p14="http://schemas.microsoft.com/office/powerpoint/2010/main" val="42341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50"/>
            <a:ext cx="12185168" cy="6096095"/>
          </a:xfrm>
        </p:spPr>
      </p:pic>
    </p:spTree>
    <p:extLst>
      <p:ext uri="{BB962C8B-B14F-4D97-AF65-F5344CB8AC3E}">
        <p14:creationId xmlns:p14="http://schemas.microsoft.com/office/powerpoint/2010/main" val="18819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38" y="1825625"/>
            <a:ext cx="9241723" cy="4351338"/>
          </a:xfrm>
        </p:spPr>
      </p:pic>
    </p:spTree>
    <p:extLst>
      <p:ext uri="{BB962C8B-B14F-4D97-AF65-F5344CB8AC3E}">
        <p14:creationId xmlns:p14="http://schemas.microsoft.com/office/powerpoint/2010/main" val="24366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PKSG Pipeline: Overview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91" y="1833641"/>
            <a:ext cx="9248217" cy="4335304"/>
          </a:xfrm>
        </p:spPr>
      </p:pic>
      <p:sp>
        <p:nvSpPr>
          <p:cNvPr id="3" name="TextBox 2"/>
          <p:cNvSpPr txBox="1"/>
          <p:nvPr/>
        </p:nvSpPr>
        <p:spPr>
          <a:xfrm>
            <a:off x="4931508" y="1829717"/>
            <a:ext cx="408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Text preprocessing &amp; Indexing.</a:t>
            </a:r>
            <a:endParaRPr 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8397</TotalTime>
  <Words>1253</Words>
  <Application>Microsoft Office PowerPoint</Application>
  <PresentationFormat>Widescreen</PresentationFormat>
  <Paragraphs>193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等线</vt:lpstr>
      <vt:lpstr>Arial</vt:lpstr>
      <vt:lpstr>Calibri</vt:lpstr>
      <vt:lpstr>Calibri Light</vt:lpstr>
      <vt:lpstr>Cambria Math</vt:lpstr>
      <vt:lpstr>Office Theme</vt:lpstr>
      <vt:lpstr>PKSG Sentiment Time Series Demo</vt:lpstr>
      <vt:lpstr>Why PKSG?</vt:lpstr>
      <vt:lpstr>Why PKSG?</vt:lpstr>
      <vt:lpstr>What is PKSG?</vt:lpstr>
      <vt:lpstr>A Couple of Sentiment Time Series Spoilers</vt:lpstr>
      <vt:lpstr>PowerPoint Presentation</vt:lpstr>
      <vt:lpstr>PowerPoint Presentation</vt:lpstr>
      <vt:lpstr>PKSG Pipeline: Overview</vt:lpstr>
      <vt:lpstr>PKSG Pipeline: Overview</vt:lpstr>
      <vt:lpstr>PKSG Pipeline: Overview</vt:lpstr>
      <vt:lpstr>PKSG Pipeline: Overview</vt:lpstr>
      <vt:lpstr>PKSG Pipeline: Overview</vt:lpstr>
      <vt:lpstr>PKSG Pipeline: Overview</vt:lpstr>
      <vt:lpstr>PKSG Pipeline: Overview</vt:lpstr>
      <vt:lpstr>PKSG Pipeline: Semantic Units</vt:lpstr>
      <vt:lpstr>PKSG Pipeline: Semantic Units</vt:lpstr>
      <vt:lpstr>Interlude</vt:lpstr>
      <vt:lpstr>PKSG Pipeline: Phrases</vt:lpstr>
      <vt:lpstr>Interlude</vt:lpstr>
      <vt:lpstr>PKSG Pipeline: Text Sentiments</vt:lpstr>
      <vt:lpstr>PKSG Pipeline: Arc Sentiments</vt:lpstr>
      <vt:lpstr>PKSG Pipeline: PKSG</vt:lpstr>
      <vt:lpstr>Interlude</vt:lpstr>
      <vt:lpstr>Sentiment Time Series</vt:lpstr>
      <vt:lpstr>Sentiment Time Series</vt:lpstr>
      <vt:lpstr>Interlude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Interlude</vt:lpstr>
      <vt:lpstr>User Projections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PKSG Demo</dc:title>
  <dc:creator>M FC</dc:creator>
  <cp:lastModifiedBy>M FC</cp:lastModifiedBy>
  <cp:revision>957</cp:revision>
  <dcterms:created xsi:type="dcterms:W3CDTF">2021-08-08T02:24:36Z</dcterms:created>
  <dcterms:modified xsi:type="dcterms:W3CDTF">2022-01-12T19:00:28Z</dcterms:modified>
</cp:coreProperties>
</file>